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62" r:id="rId2"/>
    <p:sldId id="257" r:id="rId3"/>
    <p:sldId id="265" r:id="rId4"/>
    <p:sldId id="279" r:id="rId5"/>
    <p:sldId id="280" r:id="rId6"/>
    <p:sldId id="281" r:id="rId7"/>
    <p:sldId id="282" r:id="rId8"/>
    <p:sldId id="284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302" r:id="rId18"/>
    <p:sldId id="303" r:id="rId19"/>
    <p:sldId id="304" r:id="rId20"/>
    <p:sldId id="306" r:id="rId21"/>
    <p:sldId id="307" r:id="rId22"/>
    <p:sldId id="305" r:id="rId23"/>
    <p:sldId id="308" r:id="rId24"/>
    <p:sldId id="314" r:id="rId25"/>
    <p:sldId id="315" r:id="rId26"/>
    <p:sldId id="309" r:id="rId27"/>
    <p:sldId id="313" r:id="rId28"/>
    <p:sldId id="311" r:id="rId29"/>
    <p:sldId id="312" r:id="rId30"/>
    <p:sldId id="316" r:id="rId31"/>
    <p:sldId id="318" r:id="rId32"/>
    <p:sldId id="319" r:id="rId33"/>
    <p:sldId id="320" r:id="rId34"/>
    <p:sldId id="322" r:id="rId35"/>
    <p:sldId id="323" r:id="rId36"/>
  </p:sldIdLst>
  <p:sldSz cx="12192000" cy="6858000"/>
  <p:notesSz cx="6858000" cy="9144000"/>
  <p:embeddedFontLst>
    <p:embeddedFont>
      <p:font typeface="AppleSDGothicNeoB00" panose="020B0600000101010101" charset="-127"/>
      <p:regular r:id="rId38"/>
    </p:embeddedFont>
    <p:embeddedFont>
      <p:font typeface="AppleSDGothicNeoEB00" panose="020B0600000101010101" charset="-127"/>
      <p:regular r:id="rId39"/>
    </p:embeddedFont>
    <p:embeddedFont>
      <p:font typeface="AppleSDGothicNeoR00" panose="020B0600000101010101" charset="-127"/>
      <p:regular r:id="rId40"/>
    </p:embeddedFont>
    <p:embeddedFont>
      <p:font typeface="Pretendard" panose="020B0600000101010101" charset="-127"/>
      <p:regular r:id="rId41"/>
    </p:embeddedFont>
    <p:embeddedFont>
      <p:font typeface="Pretendard ExtraBold" panose="020B0600000101010101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07" autoAdjust="0"/>
  </p:normalViewPr>
  <p:slideViewPr>
    <p:cSldViewPr snapToGrid="0" showGuides="1">
      <p:cViewPr varScale="1">
        <p:scale>
          <a:sx n="78" d="100"/>
          <a:sy n="78" d="100"/>
        </p:scale>
        <p:origin x="715" y="6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C7248-2889-4E3A-B70A-DB3BE20CEB7D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BBBF6-672D-4010-A445-71BE576BD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1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BBBF6-672D-4010-A445-71BE576BD3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86816" y="2767280"/>
            <a:ext cx="3623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Co-Hub</a:t>
            </a:r>
            <a:endParaRPr lang="ko-KR" altLang="en-US" sz="8000" b="1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464420"/>
            <a:ext cx="1150518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686815" y="4208912"/>
            <a:ext cx="241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소프트웨어공학개론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553739" y="1349829"/>
            <a:ext cx="11202832" cy="4906006"/>
          </a:xfrm>
          <a:prstGeom prst="roundRect">
            <a:avLst>
              <a:gd name="adj" fmla="val 69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98285" y="1610022"/>
            <a:ext cx="2699657" cy="501805"/>
            <a:chOff x="4005942" y="1784194"/>
            <a:chExt cx="2699657" cy="50180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7FB8CD-4C19-E913-3368-BADA2E48B288}"/>
                </a:ext>
              </a:extLst>
            </p:cNvPr>
            <p:cNvSpPr/>
            <p:nvPr/>
          </p:nvSpPr>
          <p:spPr>
            <a:xfrm>
              <a:off x="4005942" y="1784194"/>
              <a:ext cx="2699657" cy="5018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E6A05-8A50-08E6-D4C0-03D751572402}"/>
                </a:ext>
              </a:extLst>
            </p:cNvPr>
            <p:cNvSpPr txBox="1"/>
            <p:nvPr/>
          </p:nvSpPr>
          <p:spPr>
            <a:xfrm>
              <a:off x="4822260" y="1857547"/>
              <a:ext cx="1067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로그인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98282" y="2301157"/>
            <a:ext cx="106970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교육 서비스를 사용하기 위해 이메일과 비밀번호를 입력하며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로그인이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진행된다면 사용권한을 얻는 기능이다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 </a:t>
            </a:r>
          </a:p>
          <a:p>
            <a:pPr lvl="0" algn="just" latinLnBrk="0">
              <a:spcAft>
                <a:spcPts val="0"/>
              </a:spcAft>
            </a:pP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로그인 후 자신의 학습 현황과 같은 내용을 확인할 수 있다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입력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이메일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비밀번호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로그인에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성공했을 경우 학습 목차로 이동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로그인에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실패했을 경우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다시 시도하라는 메시지를 출력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처리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데이터베이스에 저장되어 있는 이메일과 비밀번호와 입력된 정보가 일치하는지 확인하고 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이를 통해 로그인 성공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/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실패를 결정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조건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이메일은 문자열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@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도메인 형식이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</p:txBody>
      </p:sp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8275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2400" kern="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72737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553739" y="1349829"/>
            <a:ext cx="11202832" cy="4906006"/>
          </a:xfrm>
          <a:prstGeom prst="roundRect">
            <a:avLst>
              <a:gd name="adj" fmla="val 69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98285" y="1610022"/>
            <a:ext cx="2699657" cy="501805"/>
            <a:chOff x="4005942" y="1784194"/>
            <a:chExt cx="2699657" cy="50180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7FB8CD-4C19-E913-3368-BADA2E48B288}"/>
                </a:ext>
              </a:extLst>
            </p:cNvPr>
            <p:cNvSpPr/>
            <p:nvPr/>
          </p:nvSpPr>
          <p:spPr>
            <a:xfrm>
              <a:off x="4005942" y="1784194"/>
              <a:ext cx="2699657" cy="5018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E6A05-8A50-08E6-D4C0-03D751572402}"/>
                </a:ext>
              </a:extLst>
            </p:cNvPr>
            <p:cNvSpPr txBox="1"/>
            <p:nvPr/>
          </p:nvSpPr>
          <p:spPr>
            <a:xfrm>
              <a:off x="4822260" y="1857547"/>
              <a:ext cx="1067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학습목차</a:t>
              </a:r>
              <a:endPara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98282" y="2301157"/>
            <a:ext cx="106970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사용자가 학습할 수 있는 목차를 리스트형식으로 보여준다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입력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화면에 표시되어 있는 목차 클릭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처리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사용자가 클릭한 목차로 페이지를 이동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조건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페이지에 표시된 목차만 클릭 가능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하다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</p:txBody>
      </p:sp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864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2400" kern="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419248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553739" y="1349829"/>
            <a:ext cx="11202832" cy="4906006"/>
          </a:xfrm>
          <a:prstGeom prst="roundRect">
            <a:avLst>
              <a:gd name="adj" fmla="val 69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98285" y="1610022"/>
            <a:ext cx="2699657" cy="501805"/>
            <a:chOff x="4005942" y="1784194"/>
            <a:chExt cx="2699657" cy="50180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7FB8CD-4C19-E913-3368-BADA2E48B288}"/>
                </a:ext>
              </a:extLst>
            </p:cNvPr>
            <p:cNvSpPr/>
            <p:nvPr/>
          </p:nvSpPr>
          <p:spPr>
            <a:xfrm>
              <a:off x="4005942" y="1784194"/>
              <a:ext cx="2699657" cy="5018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E6A05-8A50-08E6-D4C0-03D751572402}"/>
                </a:ext>
              </a:extLst>
            </p:cNvPr>
            <p:cNvSpPr txBox="1"/>
            <p:nvPr/>
          </p:nvSpPr>
          <p:spPr>
            <a:xfrm>
              <a:off x="4822260" y="1857547"/>
              <a:ext cx="1067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실습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98282" y="2301157"/>
            <a:ext cx="106970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사용자가 저장되어 있는 실습 내용을 학습 할 수 있는 공간이며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파이썬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코드 에디터를 이용하여 실습을 해볼 수 있는 기능이다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입력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학습한 내용을 바탕으로 한 실습 코드 작성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처리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해당되는 목차에 맞는 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실습내용을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사용자에게 표시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사용자가 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실습코드를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작성할 수 있는 창을 표시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조건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해당되는 목차에 맞는 실습 내용이 표시되며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학습내용에 따른 실습만이 가능하다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</p:txBody>
      </p:sp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885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2400" kern="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79825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553739" y="1349829"/>
            <a:ext cx="11202832" cy="4906006"/>
          </a:xfrm>
          <a:prstGeom prst="roundRect">
            <a:avLst>
              <a:gd name="adj" fmla="val 69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98285" y="1610022"/>
            <a:ext cx="2699657" cy="501805"/>
            <a:chOff x="4005942" y="1784194"/>
            <a:chExt cx="2699657" cy="50180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7FB8CD-4C19-E913-3368-BADA2E48B288}"/>
                </a:ext>
              </a:extLst>
            </p:cNvPr>
            <p:cNvSpPr/>
            <p:nvPr/>
          </p:nvSpPr>
          <p:spPr>
            <a:xfrm>
              <a:off x="4005942" y="1784194"/>
              <a:ext cx="2699657" cy="5018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E6A05-8A50-08E6-D4C0-03D751572402}"/>
                </a:ext>
              </a:extLst>
            </p:cNvPr>
            <p:cNvSpPr txBox="1"/>
            <p:nvPr/>
          </p:nvSpPr>
          <p:spPr>
            <a:xfrm>
              <a:off x="4822260" y="1857547"/>
              <a:ext cx="1067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실습 결과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98282" y="2301157"/>
            <a:ext cx="106970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사용자가 저장되어 있는 실습 내용을 학습 할 수 있는 공간이며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직접 코드를 짜고 디버깅을 할 수 있는 기능이다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입력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실습 코드 작성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해당 코드</a:t>
            </a:r>
            <a:r>
              <a: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의 실행</a:t>
            </a:r>
            <a:r>
              <a:rPr lang="ko-KR" altLang="ko-KR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결과 출력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처리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사용자가 입력한 코드에 맞는 결과값을 출력하여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사용자가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UI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에서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해당 코드가 정상적으로 작동하는지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확인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할 수 있도록 함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조건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파이썬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코드로 디버깅이 진행되며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다른 언어는 불가하다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</p:txBody>
      </p:sp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844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2400" kern="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7396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553739" y="1349829"/>
            <a:ext cx="11202832" cy="4906006"/>
          </a:xfrm>
          <a:prstGeom prst="roundRect">
            <a:avLst>
              <a:gd name="adj" fmla="val 69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98285" y="1610022"/>
            <a:ext cx="2699657" cy="501805"/>
            <a:chOff x="798285" y="1610022"/>
            <a:chExt cx="2699657" cy="50180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7FB8CD-4C19-E913-3368-BADA2E48B288}"/>
                </a:ext>
              </a:extLst>
            </p:cNvPr>
            <p:cNvSpPr/>
            <p:nvPr/>
          </p:nvSpPr>
          <p:spPr>
            <a:xfrm>
              <a:off x="798285" y="1610022"/>
              <a:ext cx="2699657" cy="5018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E6A05-8A50-08E6-D4C0-03D751572402}"/>
                </a:ext>
              </a:extLst>
            </p:cNvPr>
            <p:cNvSpPr txBox="1"/>
            <p:nvPr/>
          </p:nvSpPr>
          <p:spPr>
            <a:xfrm>
              <a:off x="1518500" y="1683375"/>
              <a:ext cx="125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사용자 로그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98282" y="2301157"/>
            <a:ext cx="106970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사용자가 최근 학습했던 내용의 목록들을 확인할 수 있으며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최신순으로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정렬된 항목들을 클릭함으로 해당하는 학습 목차로 이동을 할 수 있다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입력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사용자의 학습 내역에 저장되어 있는 목차를 클릭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해당되는 학습 목차로 이동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처리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해당 사용자가 이전에 학습했던 내용들을 데이터베이스에서 가져와 사용자가 클릭한 페이지로 이동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조건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이전에 학습한 기록이 있어야 목록이 뜨며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중간에 학습을 멈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추었더라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도 기록이 되어있다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</p:txBody>
      </p:sp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10037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2400" kern="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559992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553739" y="1349829"/>
            <a:ext cx="11202832" cy="4906006"/>
          </a:xfrm>
          <a:prstGeom prst="roundRect">
            <a:avLst>
              <a:gd name="adj" fmla="val 69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98285" y="1610022"/>
            <a:ext cx="2699657" cy="501805"/>
            <a:chOff x="798285" y="1610022"/>
            <a:chExt cx="2699657" cy="50180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7FB8CD-4C19-E913-3368-BADA2E48B288}"/>
                </a:ext>
              </a:extLst>
            </p:cNvPr>
            <p:cNvSpPr/>
            <p:nvPr/>
          </p:nvSpPr>
          <p:spPr>
            <a:xfrm>
              <a:off x="798285" y="1610022"/>
              <a:ext cx="2699657" cy="5018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E6A05-8A50-08E6-D4C0-03D751572402}"/>
                </a:ext>
              </a:extLst>
            </p:cNvPr>
            <p:cNvSpPr txBox="1"/>
            <p:nvPr/>
          </p:nvSpPr>
          <p:spPr>
            <a:xfrm>
              <a:off x="1390620" y="1683375"/>
              <a:ext cx="151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사용자 프로필</a:t>
              </a:r>
              <a:endPara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98282" y="2301157"/>
            <a:ext cx="106970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로그인 이후 볼 수 있는 창이며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최근에 학습했던 목록을 확인할 수 있다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그리고 사용자가 진행한 실습 현황 및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제출한 코드의 정답 여부 또한 확인할 수 있다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입력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사용자의 학습 목록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실습 현황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코드의 정답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여부 출력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처리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해당 사용자의 기록된 내용을 데이터베이스에서 가져와 화면에 표시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조건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로그인이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되어 있어야 한다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</p:txBody>
      </p:sp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144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2400" kern="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5000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ko-KR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실습 초기 계획</a:t>
            </a:r>
            <a:endParaRPr lang="en-US" altLang="ko-KR" sz="32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C5C20E-2EB4-F942-CB06-12925AC97DEF}"/>
              </a:ext>
            </a:extLst>
          </p:cNvPr>
          <p:cNvGrpSpPr/>
          <p:nvPr/>
        </p:nvGrpSpPr>
        <p:grpSpPr>
          <a:xfrm>
            <a:off x="2193841" y="943896"/>
            <a:ext cx="7804317" cy="5423924"/>
            <a:chOff x="1234025" y="0"/>
            <a:chExt cx="9723951" cy="6858000"/>
          </a:xfrm>
        </p:grpSpPr>
        <p:sp>
          <p:nvSpPr>
            <p:cNvPr id="7" name="도형 2">
              <a:extLst>
                <a:ext uri="{FF2B5EF4-FFF2-40B4-BE49-F238E27FC236}">
                  <a16:creationId xmlns:a16="http://schemas.microsoft.com/office/drawing/2014/main" id="{6EBA9B80-56BC-4E92-23A7-208EB60BAE98}"/>
                </a:ext>
              </a:extLst>
            </p:cNvPr>
            <p:cNvSpPr>
              <a:spLocks/>
            </p:cNvSpPr>
            <p:nvPr/>
          </p:nvSpPr>
          <p:spPr>
            <a:xfrm>
              <a:off x="1234025" y="0"/>
              <a:ext cx="9723951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8E33332-4F01-FBA6-7E7B-BB3EAB21F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6302" y="3939018"/>
              <a:ext cx="2759377" cy="2387474"/>
            </a:xfrm>
            <a:prstGeom prst="rect">
              <a:avLst/>
            </a:prstGeom>
            <a:noFill/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DD4B62A-8C1C-3867-F6E6-16531D27E7EE}"/>
                </a:ext>
              </a:extLst>
            </p:cNvPr>
            <p:cNvGrpSpPr/>
            <p:nvPr/>
          </p:nvGrpSpPr>
          <p:grpSpPr>
            <a:xfrm>
              <a:off x="1553786" y="148432"/>
              <a:ext cx="4597776" cy="2971838"/>
              <a:chOff x="2739042" y="215214"/>
              <a:chExt cx="4597776" cy="2971838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E26F32AD-FBD4-F72C-98CC-7086751B48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39042" y="571881"/>
                <a:ext cx="4114013" cy="2615171"/>
              </a:xfrm>
              <a:prstGeom prst="rect">
                <a:avLst/>
              </a:prstGeom>
              <a:noFill/>
            </p:spPr>
          </p:pic>
          <p:cxnSp>
            <p:nvCxnSpPr>
              <p:cNvPr id="63" name="도형 56">
                <a:extLst>
                  <a:ext uri="{FF2B5EF4-FFF2-40B4-BE49-F238E27FC236}">
                    <a16:creationId xmlns:a16="http://schemas.microsoft.com/office/drawing/2014/main" id="{BA653691-2072-131C-D459-2ACA7A1D102F}"/>
                  </a:ext>
                </a:extLst>
              </p:cNvPr>
              <p:cNvCxnSpPr/>
              <p:nvPr/>
            </p:nvCxnSpPr>
            <p:spPr>
              <a:xfrm flipH="1">
                <a:off x="6271748" y="532804"/>
                <a:ext cx="305776" cy="153035"/>
              </a:xfrm>
              <a:prstGeom prst="straightConnector1">
                <a:avLst/>
              </a:prstGeom>
              <a:ln w="19050" cap="flat" cmpd="sng">
                <a:solidFill>
                  <a:schemeClr val="accent2"/>
                </a:solidFill>
                <a:prstDash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A428E02C-EB50-E57F-6E6E-539F98DE7134}"/>
                  </a:ext>
                </a:extLst>
              </p:cNvPr>
              <p:cNvGrpSpPr/>
              <p:nvPr/>
            </p:nvGrpSpPr>
            <p:grpSpPr>
              <a:xfrm>
                <a:off x="6514816" y="215214"/>
                <a:ext cx="822002" cy="340943"/>
                <a:chOff x="6001324" y="-1180314"/>
                <a:chExt cx="822002" cy="364490"/>
              </a:xfrm>
            </p:grpSpPr>
            <p:sp>
              <p:nvSpPr>
                <p:cNvPr id="65" name="모서리가 둥근 직사각형 2">
                  <a:extLst>
                    <a:ext uri="{FF2B5EF4-FFF2-40B4-BE49-F238E27FC236}">
                      <a16:creationId xmlns:a16="http://schemas.microsoft.com/office/drawing/2014/main" id="{A77C397A-9E03-B108-8005-71E78564FC76}"/>
                    </a:ext>
                  </a:extLst>
                </p:cNvPr>
                <p:cNvSpPr/>
                <p:nvPr/>
              </p:nvSpPr>
              <p:spPr>
                <a:xfrm>
                  <a:off x="6001324" y="-1180314"/>
                  <a:ext cx="822002" cy="3644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ko-KR" altLang="en-US" sz="1400" dirty="0">
                    <a:solidFill>
                      <a:schemeClr val="tx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66" name="텍스트 상자 57">
                  <a:extLst>
                    <a:ext uri="{FF2B5EF4-FFF2-40B4-BE49-F238E27FC236}">
                      <a16:creationId xmlns:a16="http://schemas.microsoft.com/office/drawing/2014/main" id="{4CB79A18-541D-9753-AFF1-76E4AE5FA89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01324" y="-1137210"/>
                  <a:ext cx="822002" cy="278281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numCol="1" anchor="t">
                  <a:spAutoFit/>
                </a:bodyPr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 latinLnBrk="0" hangingPunct="1">
                    <a:buFontTx/>
                    <a:buNone/>
                  </a:pPr>
                  <a:r>
                    <a:rPr 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버튼 </a:t>
                  </a:r>
                  <a:r>
                    <a:rPr lang="ko-KR" sz="600" dirty="0" err="1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클릭시</a:t>
                  </a:r>
                  <a:r>
                    <a:rPr 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endParaRPr lang="ko-KR" altLang="en-US" sz="6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0" indent="0" algn="l" latinLnBrk="0" hangingPunct="1">
                    <a:buFontTx/>
                    <a:buNone/>
                  </a:pPr>
                  <a:r>
                    <a:rPr 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학습 페이지로 이동</a:t>
                  </a:r>
                  <a:endParaRPr lang="ko-KR" altLang="en-US" sz="6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AFC87BC-7211-CC53-6565-D5370B4595B2}"/>
                </a:ext>
              </a:extLst>
            </p:cNvPr>
            <p:cNvGrpSpPr/>
            <p:nvPr/>
          </p:nvGrpSpPr>
          <p:grpSpPr>
            <a:xfrm>
              <a:off x="6268219" y="126070"/>
              <a:ext cx="4429431" cy="3002485"/>
              <a:chOff x="7351568" y="174407"/>
              <a:chExt cx="4429431" cy="3002485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E3C5715-2345-7C21-B280-9B31EB73D7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1568" y="571436"/>
                <a:ext cx="4193004" cy="2605456"/>
              </a:xfrm>
              <a:prstGeom prst="rect">
                <a:avLst/>
              </a:prstGeom>
              <a:noFill/>
            </p:spPr>
          </p:pic>
          <p:cxnSp>
            <p:nvCxnSpPr>
              <p:cNvPr id="48" name="도형 5">
                <a:extLst>
                  <a:ext uri="{FF2B5EF4-FFF2-40B4-BE49-F238E27FC236}">
                    <a16:creationId xmlns:a16="http://schemas.microsoft.com/office/drawing/2014/main" id="{A87AFEE9-25B2-A587-A0FD-92B6A1BD9C4A}"/>
                  </a:ext>
                </a:extLst>
              </p:cNvPr>
              <p:cNvCxnSpPr/>
              <p:nvPr/>
            </p:nvCxnSpPr>
            <p:spPr>
              <a:xfrm flipV="1">
                <a:off x="7984337" y="1071919"/>
                <a:ext cx="729299" cy="16510"/>
              </a:xfrm>
              <a:prstGeom prst="line">
                <a:avLst/>
              </a:prstGeom>
              <a:ln w="19050" cap="flat" cmpd="sng">
                <a:prstDash/>
                <a:headEnd type="non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도형 7">
                <a:extLst>
                  <a:ext uri="{FF2B5EF4-FFF2-40B4-BE49-F238E27FC236}">
                    <a16:creationId xmlns:a16="http://schemas.microsoft.com/office/drawing/2014/main" id="{E75C3DD3-BA0B-C2EC-5248-430BA04C1288}"/>
                  </a:ext>
                </a:extLst>
              </p:cNvPr>
              <p:cNvCxnSpPr/>
              <p:nvPr/>
            </p:nvCxnSpPr>
            <p:spPr>
              <a:xfrm flipH="1">
                <a:off x="8719186" y="556157"/>
                <a:ext cx="231180" cy="285892"/>
              </a:xfrm>
              <a:prstGeom prst="straightConnector1">
                <a:avLst/>
              </a:prstGeom>
              <a:ln w="19050" cap="flat" cmpd="sng">
                <a:prstDash/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0" name="도형 11">
                <a:extLst>
                  <a:ext uri="{FF2B5EF4-FFF2-40B4-BE49-F238E27FC236}">
                    <a16:creationId xmlns:a16="http://schemas.microsoft.com/office/drawing/2014/main" id="{0B2EED31-93E1-5AEC-734A-BBEE10C74B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57051" y="1288501"/>
                <a:ext cx="115009" cy="1274994"/>
              </a:xfrm>
              <a:custGeom>
                <a:avLst/>
                <a:gdLst>
                  <a:gd name="TX0" fmla="*/ 301 w 302"/>
                  <a:gd name="TY0" fmla="*/ 0 h 1897"/>
                  <a:gd name="TX1" fmla="*/ 0 w 302"/>
                  <a:gd name="TY1" fmla="*/ 948 h 1897"/>
                  <a:gd name="TX2" fmla="*/ 292 w 302"/>
                  <a:gd name="TY2" fmla="*/ 1896 h 189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</a:cxnLst>
                <a:rect l="l" t="t" r="r" b="b"/>
                <a:pathLst>
                  <a:path w="302" h="1897">
                    <a:moveTo>
                      <a:pt x="301" y="0"/>
                    </a:moveTo>
                    <a:cubicBezTo>
                      <a:pt x="146" y="310"/>
                      <a:pt x="0" y="629"/>
                      <a:pt x="0" y="948"/>
                    </a:cubicBezTo>
                    <a:cubicBezTo>
                      <a:pt x="0" y="1267"/>
                      <a:pt x="146" y="1577"/>
                      <a:pt x="292" y="1896"/>
                    </a:cubicBezTo>
                  </a:path>
                </a:pathLst>
              </a:cu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vert="horz" wrap="square" lIns="0" tIns="0" rIns="0" bIns="0" anchor="ctr">
                <a:noAutofit/>
              </a:bodyPr>
              <a:lstStyle>
                <a:defPPr>
                  <a:defRPr lang="ko-Kore-K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hangingPunct="1"/>
                <a:endParaRPr lang="ko-KR" altLang="en-US" sz="18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51" name="도형 13">
                <a:extLst>
                  <a:ext uri="{FF2B5EF4-FFF2-40B4-BE49-F238E27FC236}">
                    <a16:creationId xmlns:a16="http://schemas.microsoft.com/office/drawing/2014/main" id="{4CC1DD68-9289-8580-49A6-C11BC6C2485D}"/>
                  </a:ext>
                </a:extLst>
              </p:cNvPr>
              <p:cNvCxnSpPr/>
              <p:nvPr/>
            </p:nvCxnSpPr>
            <p:spPr>
              <a:xfrm>
                <a:off x="7661425" y="2549440"/>
                <a:ext cx="223945" cy="266168"/>
              </a:xfrm>
              <a:prstGeom prst="straightConnector1">
                <a:avLst/>
              </a:prstGeom>
              <a:ln w="19050" cap="flat" cmpd="sng">
                <a:prstDash/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도형 16">
                <a:extLst>
                  <a:ext uri="{FF2B5EF4-FFF2-40B4-BE49-F238E27FC236}">
                    <a16:creationId xmlns:a16="http://schemas.microsoft.com/office/drawing/2014/main" id="{44541BB4-F860-C207-15BD-D83A5DF89055}"/>
                  </a:ext>
                </a:extLst>
              </p:cNvPr>
              <p:cNvCxnSpPr/>
              <p:nvPr/>
            </p:nvCxnSpPr>
            <p:spPr>
              <a:xfrm flipH="1">
                <a:off x="10768990" y="610180"/>
                <a:ext cx="226615" cy="234403"/>
              </a:xfrm>
              <a:prstGeom prst="straightConnector1">
                <a:avLst/>
              </a:prstGeom>
              <a:ln w="19050" cap="flat" cmpd="sng">
                <a:prstDash/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0CD3772-D62A-E5AC-405D-D25C0C9303E7}"/>
                  </a:ext>
                </a:extLst>
              </p:cNvPr>
              <p:cNvGrpSpPr/>
              <p:nvPr/>
            </p:nvGrpSpPr>
            <p:grpSpPr>
              <a:xfrm>
                <a:off x="8908026" y="174407"/>
                <a:ext cx="850447" cy="390322"/>
                <a:chOff x="6001324" y="-1180314"/>
                <a:chExt cx="826358" cy="529369"/>
              </a:xfrm>
            </p:grpSpPr>
            <p:sp>
              <p:nvSpPr>
                <p:cNvPr id="60" name="모서리가 둥근 직사각형 103">
                  <a:extLst>
                    <a:ext uri="{FF2B5EF4-FFF2-40B4-BE49-F238E27FC236}">
                      <a16:creationId xmlns:a16="http://schemas.microsoft.com/office/drawing/2014/main" id="{9D8F5E63-1536-0831-C13A-7E45BC1868EF}"/>
                    </a:ext>
                  </a:extLst>
                </p:cNvPr>
                <p:cNvSpPr/>
                <p:nvPr/>
              </p:nvSpPr>
              <p:spPr>
                <a:xfrm>
                  <a:off x="6001324" y="-1180314"/>
                  <a:ext cx="822002" cy="52936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ko-KR" altLang="en-US" sz="1400" dirty="0">
                    <a:solidFill>
                      <a:schemeClr val="tx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61" name="텍스트 상자 57">
                  <a:extLst>
                    <a:ext uri="{FF2B5EF4-FFF2-40B4-BE49-F238E27FC236}">
                      <a16:creationId xmlns:a16="http://schemas.microsoft.com/office/drawing/2014/main" id="{71765555-DDDB-DD7F-5871-A9DDCE1295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05680" y="-1154742"/>
                  <a:ext cx="822002" cy="48307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numCol="1" anchor="t">
                  <a:spAutoFit/>
                </a:bodyPr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목차를 통해 </a:t>
                  </a:r>
                  <a:endParaRPr lang="ko-KR" altLang="en-US" sz="6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r>
                    <a:rPr lang="ko-KR" alt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사용자가 배울 내용을 </a:t>
                  </a:r>
                  <a:endParaRPr lang="ko-KR" altLang="en-US" sz="6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r>
                    <a:rPr lang="ko-KR" alt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미리 확인 가능</a:t>
                  </a:r>
                  <a:endParaRPr lang="ko-KR" altLang="en-US" sz="6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59EDC65-13F0-E3EB-EBFA-2F2C2CAEA7E3}"/>
                  </a:ext>
                </a:extLst>
              </p:cNvPr>
              <p:cNvGrpSpPr/>
              <p:nvPr/>
            </p:nvGrpSpPr>
            <p:grpSpPr>
              <a:xfrm>
                <a:off x="10954514" y="286389"/>
                <a:ext cx="826485" cy="332154"/>
                <a:chOff x="5999082" y="-1180314"/>
                <a:chExt cx="826485" cy="529369"/>
              </a:xfrm>
            </p:grpSpPr>
            <p:sp>
              <p:nvSpPr>
                <p:cNvPr id="58" name="모서리가 둥근 직사각형 106">
                  <a:extLst>
                    <a:ext uri="{FF2B5EF4-FFF2-40B4-BE49-F238E27FC236}">
                      <a16:creationId xmlns:a16="http://schemas.microsoft.com/office/drawing/2014/main" id="{BDBB0FEA-2930-6DD8-6588-EB5E68EBDD45}"/>
                    </a:ext>
                  </a:extLst>
                </p:cNvPr>
                <p:cNvSpPr/>
                <p:nvPr/>
              </p:nvSpPr>
              <p:spPr>
                <a:xfrm>
                  <a:off x="6001324" y="-1180314"/>
                  <a:ext cx="822002" cy="52936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ko-KR" altLang="en-US" sz="1400" dirty="0">
                    <a:solidFill>
                      <a:schemeClr val="tx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59" name="텍스트 상자 57">
                  <a:extLst>
                    <a:ext uri="{FF2B5EF4-FFF2-40B4-BE49-F238E27FC236}">
                      <a16:creationId xmlns:a16="http://schemas.microsoft.com/office/drawing/2014/main" id="{7B7BA8F4-2131-D7B7-D67A-976E611598E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9082" y="-1137385"/>
                  <a:ext cx="826485" cy="443509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numCol="1" anchor="t">
                  <a:spAutoFit/>
                </a:bodyPr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사용자의 현재 학습 내용과 기록을 확인</a:t>
                  </a:r>
                  <a:endParaRPr lang="ko-KR" altLang="en-US" sz="6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AD0AFDE-9E01-291E-3209-801F4FD52AA1}"/>
                  </a:ext>
                </a:extLst>
              </p:cNvPr>
              <p:cNvGrpSpPr/>
              <p:nvPr/>
            </p:nvGrpSpPr>
            <p:grpSpPr>
              <a:xfrm>
                <a:off x="7918720" y="2765324"/>
                <a:ext cx="953353" cy="332154"/>
                <a:chOff x="5999082" y="-1180314"/>
                <a:chExt cx="826485" cy="529369"/>
              </a:xfrm>
            </p:grpSpPr>
            <p:sp>
              <p:nvSpPr>
                <p:cNvPr id="56" name="모서리가 둥근 직사각형 137">
                  <a:extLst>
                    <a:ext uri="{FF2B5EF4-FFF2-40B4-BE49-F238E27FC236}">
                      <a16:creationId xmlns:a16="http://schemas.microsoft.com/office/drawing/2014/main" id="{CFDB8343-A397-4A09-A88C-04F861AFA2C8}"/>
                    </a:ext>
                  </a:extLst>
                </p:cNvPr>
                <p:cNvSpPr/>
                <p:nvPr/>
              </p:nvSpPr>
              <p:spPr>
                <a:xfrm>
                  <a:off x="6001324" y="-1180314"/>
                  <a:ext cx="822002" cy="52936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ko-KR" altLang="en-US" sz="1400" dirty="0">
                    <a:solidFill>
                      <a:schemeClr val="tx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57" name="텍스트 상자 57">
                  <a:extLst>
                    <a:ext uri="{FF2B5EF4-FFF2-40B4-BE49-F238E27FC236}">
                      <a16:creationId xmlns:a16="http://schemas.microsoft.com/office/drawing/2014/main" id="{8A0C5042-99DF-7FF5-EF59-40E52A7463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9082" y="-1137385"/>
                  <a:ext cx="826485" cy="443509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numCol="1" anchor="t">
                  <a:spAutoFit/>
                </a:bodyPr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목차를 클릭 시 </a:t>
                  </a:r>
                  <a:endParaRPr lang="en-US" altLang="ko-KR" sz="6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r>
                    <a:rPr lang="ko-KR" alt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해당 학습으로 이동 가</a:t>
                  </a:r>
                  <a:r>
                    <a:rPr lang="ko-KR" altLang="en-US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능</a:t>
                  </a: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A3662B-8DB0-6B6A-04A5-775D2AE5F9E9}"/>
                </a:ext>
              </a:extLst>
            </p:cNvPr>
            <p:cNvGrpSpPr/>
            <p:nvPr/>
          </p:nvGrpSpPr>
          <p:grpSpPr>
            <a:xfrm>
              <a:off x="7980701" y="3912045"/>
              <a:ext cx="2773525" cy="2404475"/>
              <a:chOff x="9154391" y="3945473"/>
              <a:chExt cx="2773525" cy="2404475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6C484D04-0930-7A97-FD5E-9B5F467DE4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54391" y="3945473"/>
                <a:ext cx="2773525" cy="2404475"/>
              </a:xfrm>
              <a:prstGeom prst="rect">
                <a:avLst/>
              </a:prstGeom>
              <a:noFill/>
            </p:spPr>
          </p:pic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7D6703A-705D-529B-968B-3EB4732C94DE}"/>
                  </a:ext>
                </a:extLst>
              </p:cNvPr>
              <p:cNvGrpSpPr/>
              <p:nvPr/>
            </p:nvGrpSpPr>
            <p:grpSpPr>
              <a:xfrm>
                <a:off x="9205862" y="4005923"/>
                <a:ext cx="125146" cy="50165"/>
                <a:chOff x="5710381" y="4398815"/>
                <a:chExt cx="125146" cy="50165"/>
              </a:xfrm>
            </p:grpSpPr>
            <p:cxnSp>
              <p:nvCxnSpPr>
                <p:cNvPr id="44" name="도형 23">
                  <a:extLst>
                    <a:ext uri="{FF2B5EF4-FFF2-40B4-BE49-F238E27FC236}">
                      <a16:creationId xmlns:a16="http://schemas.microsoft.com/office/drawing/2014/main" id="{6AA412FA-1E8C-BF0A-C830-519F1161CB48}"/>
                    </a:ext>
                  </a:extLst>
                </p:cNvPr>
                <p:cNvCxnSpPr/>
                <p:nvPr/>
              </p:nvCxnSpPr>
              <p:spPr>
                <a:xfrm>
                  <a:off x="5710381" y="4398815"/>
                  <a:ext cx="123913" cy="635"/>
                </a:xfrm>
                <a:prstGeom prst="line">
                  <a:avLst/>
                </a:prstGeom>
                <a:ln w="6350" cap="flat" cmpd="sng">
                  <a:prstDash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도형 43">
                  <a:extLst>
                    <a:ext uri="{FF2B5EF4-FFF2-40B4-BE49-F238E27FC236}">
                      <a16:creationId xmlns:a16="http://schemas.microsoft.com/office/drawing/2014/main" id="{C741D36E-6D6D-E009-B75A-C7C33DA1F322}"/>
                    </a:ext>
                  </a:extLst>
                </p:cNvPr>
                <p:cNvCxnSpPr/>
                <p:nvPr/>
              </p:nvCxnSpPr>
              <p:spPr>
                <a:xfrm>
                  <a:off x="5710381" y="4424215"/>
                  <a:ext cx="123913" cy="635"/>
                </a:xfrm>
                <a:prstGeom prst="line">
                  <a:avLst/>
                </a:prstGeom>
                <a:ln w="6350" cap="flat" cmpd="sng">
                  <a:prstDash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도형 44">
                  <a:extLst>
                    <a:ext uri="{FF2B5EF4-FFF2-40B4-BE49-F238E27FC236}">
                      <a16:creationId xmlns:a16="http://schemas.microsoft.com/office/drawing/2014/main" id="{967B2583-E905-3B11-91D5-0109433F24C2}"/>
                    </a:ext>
                  </a:extLst>
                </p:cNvPr>
                <p:cNvCxnSpPr/>
                <p:nvPr/>
              </p:nvCxnSpPr>
              <p:spPr>
                <a:xfrm>
                  <a:off x="5710381" y="4448345"/>
                  <a:ext cx="125146" cy="635"/>
                </a:xfrm>
                <a:prstGeom prst="line">
                  <a:avLst/>
                </a:prstGeom>
                <a:ln w="6350" cap="flat" cmpd="sng">
                  <a:prstDash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463B0EC-2D81-2C1B-1398-100FCA3E34F3}"/>
                </a:ext>
              </a:extLst>
            </p:cNvPr>
            <p:cNvGrpSpPr/>
            <p:nvPr/>
          </p:nvGrpSpPr>
          <p:grpSpPr>
            <a:xfrm>
              <a:off x="4417151" y="3353969"/>
              <a:ext cx="4701576" cy="3349510"/>
              <a:chOff x="5630772" y="3364279"/>
              <a:chExt cx="4701576" cy="3349510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B84F147-0B77-1CA2-DEA0-85605BEF6481}"/>
                  </a:ext>
                </a:extLst>
              </p:cNvPr>
              <p:cNvGrpSpPr/>
              <p:nvPr/>
            </p:nvGrpSpPr>
            <p:grpSpPr>
              <a:xfrm>
                <a:off x="5658016" y="3940711"/>
                <a:ext cx="3239807" cy="2391724"/>
                <a:chOff x="5658016" y="3940711"/>
                <a:chExt cx="3239807" cy="2391724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9F69423F-5FCF-120F-5FBB-D55D0D86A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016" y="3940711"/>
                  <a:ext cx="3239807" cy="2391724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830D78AD-ACD4-8A07-A9EB-ADB0FD7DE65B}"/>
                    </a:ext>
                  </a:extLst>
                </p:cNvPr>
                <p:cNvGrpSpPr/>
                <p:nvPr/>
              </p:nvGrpSpPr>
              <p:grpSpPr>
                <a:xfrm>
                  <a:off x="5723458" y="3998273"/>
                  <a:ext cx="125146" cy="50165"/>
                  <a:chOff x="5723458" y="3998273"/>
                  <a:chExt cx="125146" cy="50165"/>
                </a:xfrm>
              </p:grpSpPr>
              <p:cxnSp>
                <p:nvCxnSpPr>
                  <p:cNvPr id="39" name="도형 23">
                    <a:extLst>
                      <a:ext uri="{FF2B5EF4-FFF2-40B4-BE49-F238E27FC236}">
                        <a16:creationId xmlns:a16="http://schemas.microsoft.com/office/drawing/2014/main" id="{64BFE7CB-A3B9-9E93-7CC7-C0973F3575DA}"/>
                      </a:ext>
                    </a:extLst>
                  </p:cNvPr>
                  <p:cNvCxnSpPr/>
                  <p:nvPr/>
                </p:nvCxnSpPr>
                <p:spPr>
                  <a:xfrm>
                    <a:off x="5723458" y="3998273"/>
                    <a:ext cx="123913" cy="635"/>
                  </a:xfrm>
                  <a:prstGeom prst="line">
                    <a:avLst/>
                  </a:prstGeom>
                  <a:ln w="6350" cap="flat" cmpd="sng">
                    <a:prstDash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도형 43">
                    <a:extLst>
                      <a:ext uri="{FF2B5EF4-FFF2-40B4-BE49-F238E27FC236}">
                        <a16:creationId xmlns:a16="http://schemas.microsoft.com/office/drawing/2014/main" id="{3477BD97-48CA-25BA-B400-20095365E127}"/>
                      </a:ext>
                    </a:extLst>
                  </p:cNvPr>
                  <p:cNvCxnSpPr/>
                  <p:nvPr/>
                </p:nvCxnSpPr>
                <p:spPr>
                  <a:xfrm>
                    <a:off x="5723458" y="4023673"/>
                    <a:ext cx="123913" cy="635"/>
                  </a:xfrm>
                  <a:prstGeom prst="line">
                    <a:avLst/>
                  </a:prstGeom>
                  <a:ln w="6350" cap="flat" cmpd="sng">
                    <a:prstDash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도형 44">
                    <a:extLst>
                      <a:ext uri="{FF2B5EF4-FFF2-40B4-BE49-F238E27FC236}">
                        <a16:creationId xmlns:a16="http://schemas.microsoft.com/office/drawing/2014/main" id="{AD956386-66FC-F443-80F8-34728B29AC04}"/>
                      </a:ext>
                    </a:extLst>
                  </p:cNvPr>
                  <p:cNvCxnSpPr/>
                  <p:nvPr/>
                </p:nvCxnSpPr>
                <p:spPr>
                  <a:xfrm>
                    <a:off x="5723458" y="4047803"/>
                    <a:ext cx="125146" cy="635"/>
                  </a:xfrm>
                  <a:prstGeom prst="line">
                    <a:avLst/>
                  </a:prstGeom>
                  <a:ln w="6350" cap="flat" cmpd="sng">
                    <a:prstDash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4" name="도형 28">
                <a:extLst>
                  <a:ext uri="{FF2B5EF4-FFF2-40B4-BE49-F238E27FC236}">
                    <a16:creationId xmlns:a16="http://schemas.microsoft.com/office/drawing/2014/main" id="{499C8E33-3E45-0310-B565-A9A6E116696D}"/>
                  </a:ext>
                </a:extLst>
              </p:cNvPr>
              <p:cNvCxnSpPr/>
              <p:nvPr/>
            </p:nvCxnSpPr>
            <p:spPr>
              <a:xfrm flipH="1">
                <a:off x="5793259" y="3690628"/>
                <a:ext cx="111583" cy="309031"/>
              </a:xfrm>
              <a:prstGeom prst="straightConnector1">
                <a:avLst/>
              </a:prstGeom>
              <a:ln w="19050" cap="flat" cmpd="sng">
                <a:prstDash/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7DA1E90-0883-91DE-FF7C-C4DE26C01D53}"/>
                  </a:ext>
                </a:extLst>
              </p:cNvPr>
              <p:cNvGrpSpPr/>
              <p:nvPr/>
            </p:nvGrpSpPr>
            <p:grpSpPr>
              <a:xfrm>
                <a:off x="5630772" y="3473022"/>
                <a:ext cx="891647" cy="237029"/>
                <a:chOff x="6001324" y="-1180314"/>
                <a:chExt cx="943878" cy="279824"/>
              </a:xfrm>
            </p:grpSpPr>
            <p:sp>
              <p:nvSpPr>
                <p:cNvPr id="35" name="모서리가 둥근 직사각형 109">
                  <a:extLst>
                    <a:ext uri="{FF2B5EF4-FFF2-40B4-BE49-F238E27FC236}">
                      <a16:creationId xmlns:a16="http://schemas.microsoft.com/office/drawing/2014/main" id="{6C5536B7-B1EA-0E8F-3F8C-356F1A583B6F}"/>
                    </a:ext>
                  </a:extLst>
                </p:cNvPr>
                <p:cNvSpPr/>
                <p:nvPr/>
              </p:nvSpPr>
              <p:spPr>
                <a:xfrm>
                  <a:off x="6001324" y="-1180314"/>
                  <a:ext cx="943878" cy="27982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ko-KR" altLang="en-US" sz="1400" dirty="0">
                    <a:solidFill>
                      <a:schemeClr val="tx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36" name="텍스트 상자 57">
                  <a:extLst>
                    <a:ext uri="{FF2B5EF4-FFF2-40B4-BE49-F238E27FC236}">
                      <a16:creationId xmlns:a16="http://schemas.microsoft.com/office/drawing/2014/main" id="{6EFF2D2B-A31F-37D6-B681-A294BAE83DE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01324" y="-1154935"/>
                  <a:ext cx="943878" cy="21952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numCol="1" anchor="t">
                  <a:spAutoFit/>
                </a:bodyPr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목차를 열 수 있는</a:t>
                  </a:r>
                  <a:r>
                    <a:rPr lang="en-US" alt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버튼</a:t>
                  </a:r>
                  <a:endParaRPr lang="ko-KR" altLang="en-US" sz="6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cxnSp>
            <p:nvCxnSpPr>
              <p:cNvPr id="16" name="도형 20">
                <a:extLst>
                  <a:ext uri="{FF2B5EF4-FFF2-40B4-BE49-F238E27FC236}">
                    <a16:creationId xmlns:a16="http://schemas.microsoft.com/office/drawing/2014/main" id="{F474B389-B1F6-598F-2671-FD78BABC2949}"/>
                  </a:ext>
                </a:extLst>
              </p:cNvPr>
              <p:cNvCxnSpPr/>
              <p:nvPr/>
            </p:nvCxnSpPr>
            <p:spPr>
              <a:xfrm flipH="1">
                <a:off x="7100357" y="3615837"/>
                <a:ext cx="153392" cy="478047"/>
              </a:xfrm>
              <a:prstGeom prst="straightConnector1">
                <a:avLst/>
              </a:prstGeom>
              <a:ln w="19050" cap="flat" cmpd="sng">
                <a:prstDash/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61EABB2-F9CD-4188-D917-C27D5409153B}"/>
                  </a:ext>
                </a:extLst>
              </p:cNvPr>
              <p:cNvGrpSpPr/>
              <p:nvPr/>
            </p:nvGrpSpPr>
            <p:grpSpPr>
              <a:xfrm>
                <a:off x="6735020" y="3364279"/>
                <a:ext cx="1470256" cy="317343"/>
                <a:chOff x="6000148" y="-1180314"/>
                <a:chExt cx="945054" cy="374638"/>
              </a:xfrm>
            </p:grpSpPr>
            <p:sp>
              <p:nvSpPr>
                <p:cNvPr id="33" name="모서리가 둥근 직사각형 112">
                  <a:extLst>
                    <a:ext uri="{FF2B5EF4-FFF2-40B4-BE49-F238E27FC236}">
                      <a16:creationId xmlns:a16="http://schemas.microsoft.com/office/drawing/2014/main" id="{74FA8FEE-D6A0-281E-DDE6-E5044D8FD25C}"/>
                    </a:ext>
                  </a:extLst>
                </p:cNvPr>
                <p:cNvSpPr/>
                <p:nvPr/>
              </p:nvSpPr>
              <p:spPr>
                <a:xfrm>
                  <a:off x="6001324" y="-1180314"/>
                  <a:ext cx="943878" cy="37463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ko-KR" altLang="en-US" sz="1400" dirty="0">
                    <a:solidFill>
                      <a:schemeClr val="tx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34" name="텍스트 상자 57">
                  <a:extLst>
                    <a:ext uri="{FF2B5EF4-FFF2-40B4-BE49-F238E27FC236}">
                      <a16:creationId xmlns:a16="http://schemas.microsoft.com/office/drawing/2014/main" id="{D9F9B08F-F150-D78C-B86F-3C9D646FF5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00148" y="-1154936"/>
                  <a:ext cx="945054" cy="328524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numCol="1" anchor="t">
                  <a:spAutoFit/>
                </a:bodyPr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좌측엔 실습 내용을 표시하고 </a:t>
                  </a:r>
                  <a:endParaRPr lang="en-US" altLang="ko-KR" sz="6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r>
                    <a:rPr lang="ko-KR" altLang="ko-KR" sz="6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우측엔 사용자가 실습을 하는 창으로 구성</a:t>
                  </a:r>
                  <a:endParaRPr lang="ko-KR" altLang="en-US" sz="6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cxnSp>
            <p:nvCxnSpPr>
              <p:cNvPr id="18" name="도형 30">
                <a:extLst>
                  <a:ext uri="{FF2B5EF4-FFF2-40B4-BE49-F238E27FC236}">
                    <a16:creationId xmlns:a16="http://schemas.microsoft.com/office/drawing/2014/main" id="{96F5F94E-B5B7-CD14-4A35-6CAE58C3F90F}"/>
                  </a:ext>
                </a:extLst>
              </p:cNvPr>
              <p:cNvCxnSpPr/>
              <p:nvPr/>
            </p:nvCxnSpPr>
            <p:spPr>
              <a:xfrm flipH="1">
                <a:off x="8827544" y="3673015"/>
                <a:ext cx="219068" cy="334961"/>
              </a:xfrm>
              <a:prstGeom prst="straightConnector1">
                <a:avLst/>
              </a:prstGeom>
              <a:ln w="19050" cap="flat" cmpd="sng">
                <a:prstDash/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40D1576-C0F9-836B-043B-9DABD2F84681}"/>
                  </a:ext>
                </a:extLst>
              </p:cNvPr>
              <p:cNvGrpSpPr/>
              <p:nvPr/>
            </p:nvGrpSpPr>
            <p:grpSpPr>
              <a:xfrm>
                <a:off x="8868644" y="3433142"/>
                <a:ext cx="1463704" cy="298255"/>
                <a:chOff x="5996841" y="-1180314"/>
                <a:chExt cx="826485" cy="529369"/>
              </a:xfrm>
            </p:grpSpPr>
            <p:sp>
              <p:nvSpPr>
                <p:cNvPr id="31" name="모서리가 둥근 직사각형 140">
                  <a:extLst>
                    <a:ext uri="{FF2B5EF4-FFF2-40B4-BE49-F238E27FC236}">
                      <a16:creationId xmlns:a16="http://schemas.microsoft.com/office/drawing/2014/main" id="{FF78784B-E868-1D8B-3EBE-6504B7794B3A}"/>
                    </a:ext>
                  </a:extLst>
                </p:cNvPr>
                <p:cNvSpPr/>
                <p:nvPr/>
              </p:nvSpPr>
              <p:spPr>
                <a:xfrm>
                  <a:off x="6001324" y="-1180314"/>
                  <a:ext cx="822002" cy="52936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ko-KR" altLang="en-US" sz="1400" dirty="0">
                    <a:solidFill>
                      <a:schemeClr val="tx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32" name="텍스트 상자 57">
                  <a:extLst>
                    <a:ext uri="{FF2B5EF4-FFF2-40B4-BE49-F238E27FC236}">
                      <a16:creationId xmlns:a16="http://schemas.microsoft.com/office/drawing/2014/main" id="{29881C1A-F30F-43D1-906C-88E6FC25110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6841" y="-1090301"/>
                  <a:ext cx="826485" cy="32088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numCol="1" anchor="t">
                  <a:spAutoFit/>
                </a:bodyPr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ko-KR" sz="7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사용자의 </a:t>
                  </a:r>
                  <a:r>
                    <a:rPr lang="ko-KR" altLang="ko-KR" sz="700" dirty="0" err="1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상태창을</a:t>
                  </a:r>
                  <a:r>
                    <a:rPr lang="en-US" altLang="ko-KR" sz="7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ko-KR" sz="7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열 수 있는 버</a:t>
                  </a:r>
                  <a:r>
                    <a:rPr lang="ko-KR" altLang="en-US" sz="7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튼</a:t>
                  </a:r>
                </a:p>
              </p:txBody>
            </p:sp>
          </p:grpSp>
          <p:cxnSp>
            <p:nvCxnSpPr>
              <p:cNvPr id="20" name="도형 32">
                <a:extLst>
                  <a:ext uri="{FF2B5EF4-FFF2-40B4-BE49-F238E27FC236}">
                    <a16:creationId xmlns:a16="http://schemas.microsoft.com/office/drawing/2014/main" id="{747873DF-1AA1-A042-C97E-F8E74F5E52A1}"/>
                  </a:ext>
                </a:extLst>
              </p:cNvPr>
              <p:cNvCxnSpPr/>
              <p:nvPr/>
            </p:nvCxnSpPr>
            <p:spPr>
              <a:xfrm flipH="1" flipV="1">
                <a:off x="8294599" y="5390248"/>
                <a:ext cx="391159" cy="1022713"/>
              </a:xfrm>
              <a:prstGeom prst="straightConnector1">
                <a:avLst/>
              </a:prstGeom>
              <a:ln w="19050" cap="flat" cmpd="sng">
                <a:prstDash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도형 34">
                <a:extLst>
                  <a:ext uri="{FF2B5EF4-FFF2-40B4-BE49-F238E27FC236}">
                    <a16:creationId xmlns:a16="http://schemas.microsoft.com/office/drawing/2014/main" id="{5B32C5AF-5E6F-3318-FD9B-775CC25DE8ED}"/>
                  </a:ext>
                </a:extLst>
              </p:cNvPr>
              <p:cNvCxnSpPr/>
              <p:nvPr/>
            </p:nvCxnSpPr>
            <p:spPr>
              <a:xfrm flipV="1">
                <a:off x="7450539" y="6126705"/>
                <a:ext cx="196765" cy="315778"/>
              </a:xfrm>
              <a:prstGeom prst="straightConnector1">
                <a:avLst/>
              </a:prstGeom>
              <a:ln w="19050" cap="flat" cmpd="sng">
                <a:prstDash/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1191BD0-9929-1025-DD28-A5D58FFF1D6D}"/>
                  </a:ext>
                </a:extLst>
              </p:cNvPr>
              <p:cNvGrpSpPr/>
              <p:nvPr/>
            </p:nvGrpSpPr>
            <p:grpSpPr>
              <a:xfrm>
                <a:off x="6237707" y="6381508"/>
                <a:ext cx="1251913" cy="332281"/>
                <a:chOff x="6001324" y="-1208391"/>
                <a:chExt cx="943878" cy="279824"/>
              </a:xfrm>
            </p:grpSpPr>
            <p:sp>
              <p:nvSpPr>
                <p:cNvPr id="29" name="모서리가 둥근 직사각형 118">
                  <a:extLst>
                    <a:ext uri="{FF2B5EF4-FFF2-40B4-BE49-F238E27FC236}">
                      <a16:creationId xmlns:a16="http://schemas.microsoft.com/office/drawing/2014/main" id="{C79204B6-5366-8021-BA50-B26CA95726CB}"/>
                    </a:ext>
                  </a:extLst>
                </p:cNvPr>
                <p:cNvSpPr/>
                <p:nvPr/>
              </p:nvSpPr>
              <p:spPr>
                <a:xfrm>
                  <a:off x="6001324" y="-1208391"/>
                  <a:ext cx="943878" cy="27982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ko-KR" altLang="en-US" sz="1400" dirty="0">
                    <a:solidFill>
                      <a:schemeClr val="tx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30" name="텍스트 상자 57">
                  <a:extLst>
                    <a:ext uri="{FF2B5EF4-FFF2-40B4-BE49-F238E27FC236}">
                      <a16:creationId xmlns:a16="http://schemas.microsoft.com/office/drawing/2014/main" id="{DAA72D02-0299-CB2B-8DE7-C3E09D9D1F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07697" y="-1197517"/>
                  <a:ext cx="929923" cy="260268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numCol="1" anchor="t">
                  <a:spAutoFit/>
                </a:bodyPr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ko-KR" sz="7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코드 실행 후</a:t>
                  </a:r>
                  <a:endParaRPr lang="ko-KR" altLang="en-US" sz="7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r>
                    <a:rPr lang="ko-KR" altLang="ko-KR" sz="7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오류와 로그를 보여주는 콘</a:t>
                  </a:r>
                  <a:r>
                    <a:rPr lang="ko-KR" altLang="en-US" sz="7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솔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07F76739-8C2A-F3AC-DA04-5CCC9C7C39EA}"/>
                  </a:ext>
                </a:extLst>
              </p:cNvPr>
              <p:cNvGrpSpPr/>
              <p:nvPr/>
            </p:nvGrpSpPr>
            <p:grpSpPr>
              <a:xfrm>
                <a:off x="8160466" y="6397196"/>
                <a:ext cx="1366882" cy="266808"/>
                <a:chOff x="5821230" y="-1250551"/>
                <a:chExt cx="943878" cy="279824"/>
              </a:xfrm>
            </p:grpSpPr>
            <p:sp>
              <p:nvSpPr>
                <p:cNvPr id="27" name="모서리가 둥근 직사각형 124">
                  <a:extLst>
                    <a:ext uri="{FF2B5EF4-FFF2-40B4-BE49-F238E27FC236}">
                      <a16:creationId xmlns:a16="http://schemas.microsoft.com/office/drawing/2014/main" id="{EA4A9795-5296-8230-827B-20E3F3E90736}"/>
                    </a:ext>
                  </a:extLst>
                </p:cNvPr>
                <p:cNvSpPr/>
                <p:nvPr/>
              </p:nvSpPr>
              <p:spPr>
                <a:xfrm>
                  <a:off x="5821230" y="-1250551"/>
                  <a:ext cx="943878" cy="27982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ko-KR" altLang="en-US" sz="1400" dirty="0">
                    <a:solidFill>
                      <a:schemeClr val="tx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  <p:sp>
              <p:nvSpPr>
                <p:cNvPr id="28" name="텍스트 상자 57">
                  <a:extLst>
                    <a:ext uri="{FF2B5EF4-FFF2-40B4-BE49-F238E27FC236}">
                      <a16:creationId xmlns:a16="http://schemas.microsoft.com/office/drawing/2014/main" id="{461C1E86-641E-7D54-B62C-188931661C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21230" y="-1221954"/>
                  <a:ext cx="943878" cy="211159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numCol="1" anchor="t">
                  <a:spAutoFit/>
                </a:bodyPr>
                <a:lstStyle>
                  <a:defPPr>
                    <a:defRPr lang="ko-Kore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ko-KR" sz="700" dirty="0" err="1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실습코드를</a:t>
                  </a:r>
                  <a:r>
                    <a:rPr lang="ko-KR" altLang="ko-KR" sz="700" dirty="0">
                      <a:solidFill>
                        <a:srgbClr val="FC66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작성 할 수 있는 창</a:t>
                  </a:r>
                  <a:endParaRPr lang="ko-KR" altLang="en-US" sz="700" dirty="0">
                    <a:solidFill>
                      <a:srgbClr val="FC66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867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ko-KR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실습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순서</a:t>
            </a:r>
            <a:endParaRPr lang="en-US" altLang="ko-KR" sz="32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6" name="갈매기형 수장 5">
            <a:extLst>
              <a:ext uri="{FF2B5EF4-FFF2-40B4-BE49-F238E27FC236}">
                <a16:creationId xmlns:a16="http://schemas.microsoft.com/office/drawing/2014/main" id="{0E07B844-C096-51A3-0FAD-C00D33167A73}"/>
              </a:ext>
            </a:extLst>
          </p:cNvPr>
          <p:cNvSpPr/>
          <p:nvPr/>
        </p:nvSpPr>
        <p:spPr>
          <a:xfrm>
            <a:off x="7743824" y="2029132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갈매기형 수장 4">
            <a:extLst>
              <a:ext uri="{FF2B5EF4-FFF2-40B4-BE49-F238E27FC236}">
                <a16:creationId xmlns:a16="http://schemas.microsoft.com/office/drawing/2014/main" id="{DCC2866F-2DE9-D284-8E0D-6073E0008D0F}"/>
              </a:ext>
            </a:extLst>
          </p:cNvPr>
          <p:cNvSpPr/>
          <p:nvPr/>
        </p:nvSpPr>
        <p:spPr>
          <a:xfrm>
            <a:off x="4129087" y="2029132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A2CF9C23-9162-302E-80E1-CE4F4AFADDD2}"/>
              </a:ext>
            </a:extLst>
          </p:cNvPr>
          <p:cNvSpPr/>
          <p:nvPr/>
        </p:nvSpPr>
        <p:spPr>
          <a:xfrm>
            <a:off x="514350" y="2029132"/>
            <a:ext cx="3933825" cy="13998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D24C4-C18B-2C0B-1B25-CE605852BD04}"/>
              </a:ext>
            </a:extLst>
          </p:cNvPr>
          <p:cNvSpPr txBox="1"/>
          <p:nvPr/>
        </p:nvSpPr>
        <p:spPr>
          <a:xfrm>
            <a:off x="1031767" y="2476548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Python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자료형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88513-81E4-5AF4-ACB5-1D91A7F86BDF}"/>
              </a:ext>
            </a:extLst>
          </p:cNvPr>
          <p:cNvSpPr txBox="1"/>
          <p:nvPr/>
        </p:nvSpPr>
        <p:spPr>
          <a:xfrm>
            <a:off x="5604518" y="2476548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조건문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9D709-E2F8-737C-8E47-BB2A4FB20C83}"/>
              </a:ext>
            </a:extLst>
          </p:cNvPr>
          <p:cNvSpPr txBox="1"/>
          <p:nvPr/>
        </p:nvSpPr>
        <p:spPr>
          <a:xfrm>
            <a:off x="9219255" y="2476547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반복문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갈매기형 수장 11">
            <a:extLst>
              <a:ext uri="{FF2B5EF4-FFF2-40B4-BE49-F238E27FC236}">
                <a16:creationId xmlns:a16="http://schemas.microsoft.com/office/drawing/2014/main" id="{0E07B844-C096-51A3-0FAD-C00D33167A73}"/>
              </a:ext>
            </a:extLst>
          </p:cNvPr>
          <p:cNvSpPr/>
          <p:nvPr/>
        </p:nvSpPr>
        <p:spPr>
          <a:xfrm flipH="1">
            <a:off x="514350" y="3956195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3" name="갈매기형 수장 4">
            <a:extLst>
              <a:ext uri="{FF2B5EF4-FFF2-40B4-BE49-F238E27FC236}">
                <a16:creationId xmlns:a16="http://schemas.microsoft.com/office/drawing/2014/main" id="{DCC2866F-2DE9-D284-8E0D-6073E0008D0F}"/>
              </a:ext>
            </a:extLst>
          </p:cNvPr>
          <p:cNvSpPr/>
          <p:nvPr/>
        </p:nvSpPr>
        <p:spPr>
          <a:xfrm flipH="1">
            <a:off x="4026717" y="395619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4" name="오각형 3">
            <a:extLst>
              <a:ext uri="{FF2B5EF4-FFF2-40B4-BE49-F238E27FC236}">
                <a16:creationId xmlns:a16="http://schemas.microsoft.com/office/drawing/2014/main" id="{A2CF9C23-9162-302E-80E1-CE4F4AFADDD2}"/>
              </a:ext>
            </a:extLst>
          </p:cNvPr>
          <p:cNvSpPr/>
          <p:nvPr/>
        </p:nvSpPr>
        <p:spPr>
          <a:xfrm flipH="1">
            <a:off x="7446731" y="4042167"/>
            <a:ext cx="3933825" cy="13998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D24C4-C18B-2C0B-1B25-CE605852BD04}"/>
              </a:ext>
            </a:extLst>
          </p:cNvPr>
          <p:cNvSpPr txBox="1"/>
          <p:nvPr/>
        </p:nvSpPr>
        <p:spPr>
          <a:xfrm>
            <a:off x="8922162" y="442529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메소드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88513-81E4-5AF4-ACB5-1D91A7F86BDF}"/>
              </a:ext>
            </a:extLst>
          </p:cNvPr>
          <p:cNvSpPr txBox="1"/>
          <p:nvPr/>
        </p:nvSpPr>
        <p:spPr>
          <a:xfrm>
            <a:off x="5504117" y="4425295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클래스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9D709-E2F8-737C-8E47-BB2A4FB20C83}"/>
              </a:ext>
            </a:extLst>
          </p:cNvPr>
          <p:cNvSpPr txBox="1"/>
          <p:nvPr/>
        </p:nvSpPr>
        <p:spPr>
          <a:xfrm>
            <a:off x="1190684" y="4425295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고양이 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Classifier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445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ko-KR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실습 초기 계획</a:t>
            </a:r>
            <a:endParaRPr lang="en-US" altLang="ko-KR" sz="32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79374" y="1449933"/>
            <a:ext cx="1378904" cy="477054"/>
            <a:chOff x="379374" y="1449933"/>
            <a:chExt cx="1378904" cy="477054"/>
          </a:xfrm>
        </p:grpSpPr>
        <p:sp>
          <p:nvSpPr>
            <p:cNvPr id="9" name="직사각형 8"/>
            <p:cNvSpPr/>
            <p:nvPr/>
          </p:nvSpPr>
          <p:spPr>
            <a:xfrm>
              <a:off x="415950" y="1545652"/>
              <a:ext cx="1330814" cy="25193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79374" y="1449933"/>
              <a:ext cx="1378904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5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실습 목적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46" y="1748988"/>
            <a:ext cx="5729185" cy="48477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39" y="2022342"/>
            <a:ext cx="6328797" cy="38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23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-1" y="2037443"/>
            <a:ext cx="12192001" cy="27831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Part</a:t>
            </a:r>
            <a:r>
              <a:rPr lang="ko-KR" altLang="en-US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  <a:endParaRPr lang="ko-KR" altLang="en-US" sz="4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2787804" y="3044278"/>
            <a:ext cx="5508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차별점과</a:t>
            </a:r>
            <a:r>
              <a:rPr lang="ko-KR" altLang="en-US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한계점</a:t>
            </a:r>
          </a:p>
        </p:txBody>
      </p:sp>
    </p:spTree>
    <p:extLst>
      <p:ext uri="{BB962C8B-B14F-4D97-AF65-F5344CB8AC3E}">
        <p14:creationId xmlns:p14="http://schemas.microsoft.com/office/powerpoint/2010/main" val="402679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425" y="-3786665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13151" y="326885"/>
            <a:ext cx="11565698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1691260" y="233563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endParaRPr lang="ko-KR" altLang="en-US" sz="24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DA43A-4581-DBE0-FD7B-5C816476A353}"/>
              </a:ext>
            </a:extLst>
          </p:cNvPr>
          <p:cNvSpPr txBox="1"/>
          <p:nvPr/>
        </p:nvSpPr>
        <p:spPr>
          <a:xfrm>
            <a:off x="2725708" y="2335635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초기 계획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1641566" y="3506510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endParaRPr lang="ko-KR" altLang="en-US" sz="24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0898-E275-82DD-B9C0-6286BB43A98F}"/>
              </a:ext>
            </a:extLst>
          </p:cNvPr>
          <p:cNvSpPr txBox="1"/>
          <p:nvPr/>
        </p:nvSpPr>
        <p:spPr>
          <a:xfrm>
            <a:off x="2725708" y="3506510"/>
            <a:ext cx="254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차별점과</a:t>
            </a:r>
            <a:r>
              <a:rPr lang="ko-KR" altLang="en-US" sz="24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한계점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1641566" y="467738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endParaRPr lang="ko-KR" altLang="en-US" sz="24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EC72C-A8CE-5E15-6859-2C137438EB0E}"/>
              </a:ext>
            </a:extLst>
          </p:cNvPr>
          <p:cNvSpPr txBox="1"/>
          <p:nvPr/>
        </p:nvSpPr>
        <p:spPr>
          <a:xfrm>
            <a:off x="2725708" y="4677385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구현된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5649"/>
            <a:ext cx="6082592" cy="492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1060" y="375058"/>
            <a:ext cx="716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4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차별점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ko-KR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실시간 코드 저장 및 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Pair Programming </a:t>
            </a:r>
            <a:r>
              <a:rPr lang="ko-KR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환경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448" y="1190666"/>
            <a:ext cx="111315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1. 3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분마다 사용자가 쓴 코드가 서버로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자동 전송 된다 ➡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사용자가 다시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접속했을 때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전에 썼던 코드를 다시 받을 수 있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  <a:endParaRPr lang="ko-KR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2.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웹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소켓 구축을 통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해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한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명이 쓴 코드를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같은 환경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의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다른 사람이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실시간으로 코드 변화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파악할 수 있다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60" y="2306918"/>
            <a:ext cx="9827481" cy="41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9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1060" y="375058"/>
            <a:ext cx="716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한계점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448" y="1190666"/>
            <a:ext cx="6404317" cy="40626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AutoNum type="arabicPeriod"/>
            </a:pPr>
            <a:r>
              <a:rPr lang="ko-KR" altLang="en-US" sz="2000" b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문제의 부족</a:t>
            </a:r>
            <a:endParaRPr lang="en-US" altLang="ko-KR" sz="2000" b="1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342900" lvl="0" indent="-342900">
              <a:buAutoNum type="arabicPeriod"/>
            </a:pPr>
            <a:endParaRPr lang="en-US" altLang="ko-KR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/>
            <a:r>
              <a: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➡  하나의 실습 단원에 대해 </a:t>
            </a:r>
            <a:r>
              <a:rPr lang="en-US" altLang="ko-KR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1~3</a:t>
            </a:r>
            <a:r>
              <a: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개의 실습 문제 제공</a:t>
            </a:r>
            <a:endParaRPr lang="en-US" altLang="ko-KR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/>
            <a:endParaRPr lang="en-US" altLang="ko-KR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/>
            <a:r>
              <a: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➡</a:t>
            </a:r>
            <a:r>
              <a:rPr lang="en-US" altLang="ko-KR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코딩을 하면서 마주하는 다양한 상황에 대한 경험 제공 부족</a:t>
            </a:r>
            <a:endParaRPr lang="en-US" altLang="ko-KR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342900" lvl="0" indent="-342900">
              <a:buAutoNum type="arabicPeriod"/>
            </a:pPr>
            <a:endParaRPr lang="en-US" altLang="ko-KR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en-US" altLang="ko-KR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</a:t>
            </a:r>
            <a:r>
              <a:rPr lang="en-US" altLang="ko-KR" sz="20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 Computational </a:t>
            </a:r>
            <a:r>
              <a:rPr lang="en-US" altLang="ko-KR" sz="2000" b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Resources </a:t>
            </a:r>
            <a:r>
              <a:rPr lang="ko-KR" altLang="en-US" sz="2000" b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결여</a:t>
            </a:r>
            <a:endParaRPr lang="en-US" altLang="ko-KR" sz="2000" b="1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endParaRPr lang="en-US" altLang="ko-KR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➡</a:t>
            </a:r>
            <a:r>
              <a:rPr lang="en-US" altLang="ko-KR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cpu</a:t>
            </a:r>
            <a:r>
              <a: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기반의 서버를 통한 사용자 코드 실행</a:t>
            </a:r>
            <a:endParaRPr lang="en-US" altLang="ko-KR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endParaRPr lang="en-US" altLang="ko-KR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➡</a:t>
            </a:r>
            <a:r>
              <a:rPr lang="en-US" altLang="ko-KR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현재 제공하는 실습은 문제가 없으나 </a:t>
            </a:r>
            <a:endParaRPr lang="en-US" altLang="ko-KR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en-US" altLang="ko-KR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추후 복잡한 모델이나 더 많은 데이터에 대한 학습은 힘들듯</a:t>
            </a: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663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-1" y="2037443"/>
            <a:ext cx="12192001" cy="27831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Part</a:t>
            </a:r>
            <a:r>
              <a:rPr lang="ko-KR" altLang="en-US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</a:t>
            </a:r>
            <a:endParaRPr lang="ko-KR" altLang="en-US" sz="4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2787804" y="3044278"/>
            <a:ext cx="5508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구현 결과</a:t>
            </a:r>
          </a:p>
        </p:txBody>
      </p:sp>
    </p:spTree>
    <p:extLst>
      <p:ext uri="{BB962C8B-B14F-4D97-AF65-F5344CB8AC3E}">
        <p14:creationId xmlns:p14="http://schemas.microsoft.com/office/powerpoint/2010/main" val="2594777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구현 결과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테이블이(가) 표시된 사진&#10;&#10;자동 생성된 설명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2952" y="1988457"/>
            <a:ext cx="12199872" cy="28448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607014" y="3279746"/>
            <a:ext cx="2972415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363448" y="1338106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초기에 설정한 구현 목표</a:t>
            </a:r>
            <a:endParaRPr lang="en-US" altLang="ko-KR" sz="2400" kern="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9595360" y="3125410"/>
            <a:ext cx="1089361" cy="40011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000" b="1" dirty="0">
                <a:solidFill>
                  <a:srgbClr val="FF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구현 </a:t>
            </a:r>
            <a:r>
              <a:rPr lang="en-US" altLang="ko-KR" sz="2000" b="1" dirty="0">
                <a:solidFill>
                  <a:srgbClr val="FF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X</a:t>
            </a:r>
            <a:endParaRPr lang="en-US" altLang="ko-KR" sz="2000" kern="0" dirty="0">
              <a:solidFill>
                <a:srgbClr val="FF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5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-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첫 화면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79" y="1036425"/>
            <a:ext cx="8297643" cy="51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11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-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회원가입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79" y="1036425"/>
            <a:ext cx="8297643" cy="51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24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-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로그인 화면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79" y="1036425"/>
            <a:ext cx="8297643" cy="51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-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학습 목차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79" y="996727"/>
            <a:ext cx="8297643" cy="51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-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사용자 학습 로그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79" y="996728"/>
            <a:ext cx="8297643" cy="51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5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-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학습 내용 및 실습 화면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79" y="996728"/>
            <a:ext cx="8297643" cy="51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6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-1" y="2037443"/>
            <a:ext cx="12192001" cy="27831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Part</a:t>
            </a:r>
            <a:r>
              <a:rPr lang="ko-KR" altLang="en-US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endParaRPr lang="ko-KR" altLang="en-US" sz="4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2787804" y="3044278"/>
            <a:ext cx="5508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 초기 계획 내용</a:t>
            </a:r>
          </a:p>
        </p:txBody>
      </p:sp>
    </p:spTree>
    <p:extLst>
      <p:ext uri="{BB962C8B-B14F-4D97-AF65-F5344CB8AC3E}">
        <p14:creationId xmlns:p14="http://schemas.microsoft.com/office/powerpoint/2010/main" val="3122247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- Django Admin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75" y="996726"/>
            <a:ext cx="10053051" cy="51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29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변경사항 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en-US" altLang="ko-KR" sz="24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Web Server System, Admin System</a:t>
            </a:r>
            <a:endParaRPr lang="en-US" altLang="ko-KR" sz="2400" kern="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49" y="2253449"/>
            <a:ext cx="4339177" cy="353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803" y="1937765"/>
            <a:ext cx="4800367" cy="3853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426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개발 일정 및 역할 분배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1279207"/>
            <a:ext cx="9998302" cy="31403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1172" y="5112542"/>
            <a:ext cx="1526312" cy="251938"/>
          </a:xfrm>
          <a:prstGeom prst="rect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2023" y="5855253"/>
            <a:ext cx="935276" cy="251938"/>
          </a:xfrm>
          <a:prstGeom prst="rect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363448" y="5036342"/>
            <a:ext cx="57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4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프론트엔드</a:t>
            </a:r>
            <a:r>
              <a:rPr lang="en-US" altLang="ko-KR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김진성</a:t>
            </a:r>
            <a:r>
              <a:rPr lang="en-US" altLang="ko-KR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이동현</a:t>
            </a:r>
            <a:r>
              <a:rPr lang="en-US" altLang="ko-KR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정지연</a:t>
            </a:r>
            <a:endParaRPr lang="en-US" altLang="ko-KR" sz="2400" b="1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sz="24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컴파일</a:t>
            </a:r>
            <a:r>
              <a:rPr lang="en-US" altLang="ko-KR" sz="2400" b="1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	</a:t>
            </a:r>
            <a:r>
              <a:rPr lang="en-US" altLang="ko-KR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김진성</a:t>
            </a:r>
            <a:endParaRPr lang="en-US" altLang="ko-KR" sz="2400" b="1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61088" y="5123733"/>
            <a:ext cx="935276" cy="251938"/>
          </a:xfrm>
          <a:prstGeom prst="rect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42038" y="5855253"/>
            <a:ext cx="1573212" cy="251938"/>
          </a:xfrm>
          <a:prstGeom prst="rect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6132513" y="5036342"/>
            <a:ext cx="5678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4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백엔드</a:t>
            </a:r>
            <a:r>
              <a:rPr lang="en-US" altLang="ko-KR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	</a:t>
            </a:r>
            <a:r>
              <a:rPr lang="ko-KR" altLang="en-US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이규민</a:t>
            </a:r>
            <a:endParaRPr lang="en-US" altLang="ko-KR" sz="2400" b="1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sz="24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sz="2400" kern="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실습 컨텐츠</a:t>
            </a:r>
            <a:r>
              <a:rPr lang="en-US" altLang="ko-KR" sz="2400" kern="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	</a:t>
            </a:r>
            <a:r>
              <a:rPr lang="ko-KR" altLang="en-US" sz="2400" b="1" kern="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김영현</a:t>
            </a:r>
            <a:endParaRPr lang="en-US" altLang="ko-KR" sz="2400" b="1" kern="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55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사용한 개발 툴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63448" y="1306171"/>
            <a:ext cx="1526313" cy="461665"/>
            <a:chOff x="351172" y="5036342"/>
            <a:chExt cx="1526313" cy="461665"/>
          </a:xfrm>
        </p:grpSpPr>
        <p:sp>
          <p:nvSpPr>
            <p:cNvPr id="2" name="직사각형 1"/>
            <p:cNvSpPr/>
            <p:nvPr/>
          </p:nvSpPr>
          <p:spPr>
            <a:xfrm>
              <a:off x="351172" y="5112542"/>
              <a:ext cx="1526312" cy="25193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E6D75F-5329-F9DB-9EDF-00D1B5BDEEE8}"/>
                </a:ext>
              </a:extLst>
            </p:cNvPr>
            <p:cNvSpPr txBox="1"/>
            <p:nvPr/>
          </p:nvSpPr>
          <p:spPr>
            <a:xfrm>
              <a:off x="363449" y="5036342"/>
              <a:ext cx="1514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ko-KR" altLang="en-US" sz="2400" dirty="0" err="1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프론트엔드</a:t>
              </a:r>
              <a:endParaRPr lang="en-US" altLang="ko-KR" sz="2400" b="1" dirty="0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234114" y="1306171"/>
            <a:ext cx="1110116" cy="461665"/>
            <a:chOff x="6132514" y="5036342"/>
            <a:chExt cx="1110116" cy="461665"/>
          </a:xfrm>
        </p:grpSpPr>
        <p:sp>
          <p:nvSpPr>
            <p:cNvPr id="13" name="직사각형 12"/>
            <p:cNvSpPr/>
            <p:nvPr/>
          </p:nvSpPr>
          <p:spPr>
            <a:xfrm>
              <a:off x="6161088" y="5123733"/>
              <a:ext cx="935276" cy="25193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E6D75F-5329-F9DB-9EDF-00D1B5BDEEE8}"/>
                </a:ext>
              </a:extLst>
            </p:cNvPr>
            <p:cNvSpPr txBox="1"/>
            <p:nvPr/>
          </p:nvSpPr>
          <p:spPr>
            <a:xfrm>
              <a:off x="6132514" y="5036342"/>
              <a:ext cx="1110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ko-KR" altLang="en-US" sz="24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컴파일</a:t>
              </a:r>
              <a:endParaRPr lang="en-US" altLang="ko-KR" sz="2400" b="1" kern="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그림 1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26" y="1983875"/>
            <a:ext cx="5357418" cy="3009353"/>
          </a:xfrm>
          <a:prstGeom prst="rect">
            <a:avLst/>
          </a:prstGeom>
        </p:spPr>
      </p:pic>
      <p:pic>
        <p:nvPicPr>
          <p:cNvPr id="25" name="그림 2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33" y="2259142"/>
            <a:ext cx="4344778" cy="26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80259" y="375058"/>
            <a:ext cx="718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322289" y="1308364"/>
            <a:ext cx="807896" cy="523220"/>
            <a:chOff x="351172" y="5000584"/>
            <a:chExt cx="1743407" cy="523220"/>
          </a:xfrm>
        </p:grpSpPr>
        <p:sp>
          <p:nvSpPr>
            <p:cNvPr id="2" name="직사각형 1"/>
            <p:cNvSpPr/>
            <p:nvPr/>
          </p:nvSpPr>
          <p:spPr>
            <a:xfrm>
              <a:off x="351172" y="5112542"/>
              <a:ext cx="1526312" cy="25193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E6D75F-5329-F9DB-9EDF-00D1B5BDEEE8}"/>
                </a:ext>
              </a:extLst>
            </p:cNvPr>
            <p:cNvSpPr txBox="1"/>
            <p:nvPr/>
          </p:nvSpPr>
          <p:spPr>
            <a:xfrm>
              <a:off x="452950" y="5000584"/>
              <a:ext cx="16416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en-US" altLang="ko-KR" sz="28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DB</a:t>
              </a:r>
            </a:p>
          </p:txBody>
        </p:sp>
      </p:grpSp>
      <p:pic>
        <p:nvPicPr>
          <p:cNvPr id="16" name="그림 15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67" y="1998229"/>
            <a:ext cx="3801745" cy="2534285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363448" y="1324742"/>
            <a:ext cx="1110116" cy="461665"/>
            <a:chOff x="6132514" y="5036342"/>
            <a:chExt cx="1110116" cy="461665"/>
          </a:xfrm>
        </p:grpSpPr>
        <p:sp>
          <p:nvSpPr>
            <p:cNvPr id="27" name="직사각형 26"/>
            <p:cNvSpPr/>
            <p:nvPr/>
          </p:nvSpPr>
          <p:spPr>
            <a:xfrm>
              <a:off x="6161088" y="5123733"/>
              <a:ext cx="935276" cy="25193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6D75F-5329-F9DB-9EDF-00D1B5BDEEE8}"/>
                </a:ext>
              </a:extLst>
            </p:cNvPr>
            <p:cNvSpPr txBox="1"/>
            <p:nvPr/>
          </p:nvSpPr>
          <p:spPr>
            <a:xfrm>
              <a:off x="6132514" y="5036342"/>
              <a:ext cx="1110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ko-KR" altLang="en-US" sz="2400" dirty="0" err="1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백엔드</a:t>
              </a:r>
              <a:endParaRPr lang="en-US" altLang="ko-KR" sz="2400" b="1" kern="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29" name="그림 28" descr="텍스트, 클립아트이(가) 표시된 사진&#10;&#10;자동 생성된 설명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2" y="2002446"/>
            <a:ext cx="5561612" cy="25300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977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사용한 개발 툴</a:t>
            </a:r>
            <a:endParaRPr lang="en-US" altLang="ko-KR" sz="2400" kern="0" dirty="0">
              <a:latin typeface="AppleSDGothicNeoEB00" panose="02000503000000000000" pitchFamily="2" charset="-127"/>
              <a:ea typeface="AppleSDGothicNeoEB00" panose="02000503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68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-1" y="2037443"/>
            <a:ext cx="12192001" cy="27831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3341547" y="3044278"/>
            <a:ext cx="5508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감사합니다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3341547" y="5442671"/>
            <a:ext cx="550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소프트웨어공학개론 </a:t>
            </a:r>
            <a:r>
              <a:rPr lang="en-US" altLang="ko-KR" sz="2800" dirty="0">
                <a:solidFill>
                  <a:schemeClr val="tx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800" dirty="0">
                <a:solidFill>
                  <a:schemeClr val="tx1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25963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597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 초기 계획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D4627-6370-E1CB-E716-5966FDA358F8}"/>
              </a:ext>
            </a:extLst>
          </p:cNvPr>
          <p:cNvSpPr txBox="1"/>
          <p:nvPr/>
        </p:nvSpPr>
        <p:spPr>
          <a:xfrm flipH="1">
            <a:off x="4303457" y="5708985"/>
            <a:ext cx="358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8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개</a:t>
            </a:r>
            <a:r>
              <a:rPr lang="en-US" altLang="ko-KR" sz="28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/</a:t>
            </a:r>
            <a:r>
              <a:rPr lang="ko-KR" altLang="en-US" sz="28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고양이 </a:t>
            </a:r>
            <a:r>
              <a:rPr lang="en-US" altLang="ko-KR" sz="2800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Classifier </a:t>
            </a:r>
            <a:endParaRPr lang="ko-KR" altLang="ko-KR" sz="2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295" y="1153851"/>
            <a:ext cx="6967410" cy="422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597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개발 계획</a:t>
            </a:r>
            <a:endParaRPr lang="ko-KR" altLang="ko-KR" sz="2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78991" y="1590145"/>
            <a:ext cx="4455305" cy="3970318"/>
            <a:chOff x="363448" y="1673600"/>
            <a:chExt cx="4455305" cy="3970318"/>
          </a:xfrm>
        </p:grpSpPr>
        <p:sp>
          <p:nvSpPr>
            <p:cNvPr id="12" name="직사각형 11"/>
            <p:cNvSpPr/>
            <p:nvPr/>
          </p:nvSpPr>
          <p:spPr>
            <a:xfrm>
              <a:off x="390880" y="1792224"/>
              <a:ext cx="912034" cy="2067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0879" y="3718071"/>
              <a:ext cx="1155345" cy="2067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63448" y="1673600"/>
              <a:ext cx="4455305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en-US" altLang="ko-KR" sz="2500" kern="0" dirty="0">
                  <a:latin typeface="AppleSDGothicNeoB00" panose="02000503000000000000" pitchFamily="2" charset="-127"/>
                  <a:ea typeface="AppleSDGothicNeoB00" panose="02000503000000000000" pitchFamily="2" charset="-127"/>
                  <a:cs typeface="Times New Roman" panose="02020603050405020304" pitchFamily="18" charset="0"/>
                </a:rPr>
                <a:t>Actor</a:t>
              </a:r>
            </a:p>
            <a:p>
              <a:pPr lvl="0" algn="just" latinLnBrk="0">
                <a:spcAft>
                  <a:spcPts val="0"/>
                </a:spcAft>
              </a:pPr>
              <a:endParaRPr lang="en-US" altLang="ko-KR" sz="2000" kern="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endParaRPr>
            </a:p>
            <a:p>
              <a:pPr lvl="0" algn="just" latinLnBrk="0">
                <a:spcAft>
                  <a:spcPts val="0"/>
                </a:spcAft>
              </a:pPr>
              <a:r>
                <a:rPr lang="en-US" altLang="ko-KR" sz="2000" kern="0" dirty="0">
                  <a:latin typeface="AppleSDGothicNeoR00" panose="02000503000000000000" pitchFamily="2" charset="-127"/>
                  <a:ea typeface="AppleSDGothicNeoR00" panose="02000503000000000000" pitchFamily="2" charset="-127"/>
                  <a:cs typeface="Times New Roman" panose="02020603050405020304" pitchFamily="18" charset="0"/>
                </a:rPr>
                <a:t>User,</a:t>
              </a:r>
              <a:r>
                <a:rPr lang="ko-KR" altLang="ko-KR" sz="2000" kern="0" dirty="0">
                  <a:latin typeface="AppleSDGothicNeoR00" panose="02000503000000000000" pitchFamily="2" charset="-127"/>
                  <a:ea typeface="AppleSDGothicNeoR00" panose="02000503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kern="0" dirty="0">
                  <a:latin typeface="AppleSDGothicNeoR00" panose="02000503000000000000" pitchFamily="2" charset="-127"/>
                  <a:ea typeface="AppleSDGothicNeoR00" panose="02000503000000000000" pitchFamily="2" charset="-127"/>
                  <a:cs typeface="Times New Roman" panose="02020603050405020304" pitchFamily="18" charset="0"/>
                </a:rPr>
                <a:t>Administer</a:t>
              </a:r>
            </a:p>
            <a:p>
              <a:pPr lvl="0" algn="just" latinLnBrk="0">
                <a:spcAft>
                  <a:spcPts val="0"/>
                </a:spcAft>
              </a:pPr>
              <a:endParaRPr lang="en-US" altLang="ko-KR" sz="2000" kern="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endParaRPr>
            </a:p>
            <a:p>
              <a:pPr lvl="0" algn="just" latinLnBrk="0">
                <a:spcAft>
                  <a:spcPts val="0"/>
                </a:spcAft>
              </a:pPr>
              <a:endParaRPr lang="en-US" altLang="ko-KR" sz="2000" kern="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endParaRPr>
            </a:p>
            <a:p>
              <a:pPr lvl="0" algn="just" latinLnBrk="0">
                <a:spcAft>
                  <a:spcPts val="0"/>
                </a:spcAft>
              </a:pPr>
              <a:endParaRPr lang="en-US" altLang="ko-KR" sz="2000" kern="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endParaRPr>
            </a:p>
            <a:p>
              <a:pPr lvl="0" algn="just" latinLnBrk="0">
                <a:spcAft>
                  <a:spcPts val="0"/>
                </a:spcAft>
              </a:pPr>
              <a:r>
                <a:rPr lang="en-US" altLang="ko-KR" sz="2500" kern="0" dirty="0">
                  <a:latin typeface="AppleSDGothicNeoB00" panose="02000503000000000000" pitchFamily="2" charset="-127"/>
                  <a:ea typeface="AppleSDGothicNeoB00" panose="02000503000000000000" pitchFamily="2" charset="-127"/>
                  <a:cs typeface="Times New Roman" panose="02020603050405020304" pitchFamily="18" charset="0"/>
                </a:rPr>
                <a:t>System</a:t>
              </a:r>
            </a:p>
            <a:p>
              <a:pPr lvl="0" algn="just" latinLnBrk="0">
                <a:spcAft>
                  <a:spcPts val="0"/>
                </a:spcAft>
              </a:pPr>
              <a:endParaRPr lang="en-US" altLang="ko-KR" sz="2000" kern="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endParaRPr>
            </a:p>
            <a:p>
              <a:pPr lvl="0" algn="just" latinLnBrk="0">
                <a:spcAft>
                  <a:spcPts val="0"/>
                </a:spcAft>
              </a:pPr>
              <a:r>
                <a:rPr lang="en-US" altLang="ko-KR" sz="2000" kern="0" dirty="0">
                  <a:latin typeface="AppleSDGothicNeoR00" panose="02000503000000000000" pitchFamily="2" charset="-127"/>
                  <a:ea typeface="AppleSDGothicNeoR00" panose="02000503000000000000" pitchFamily="2" charset="-127"/>
                  <a:cs typeface="Times New Roman" panose="02020603050405020304" pitchFamily="18" charset="0"/>
                </a:rPr>
                <a:t>Web Server System</a:t>
              </a:r>
            </a:p>
            <a:p>
              <a:pPr lvl="0" algn="just" latinLnBrk="0">
                <a:spcAft>
                  <a:spcPts val="0"/>
                </a:spcAft>
              </a:pPr>
              <a:endParaRPr lang="en-US" altLang="ko-KR" sz="1200" kern="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endParaRPr>
            </a:p>
            <a:p>
              <a:pPr lvl="0" algn="just" latinLnBrk="0">
                <a:spcAft>
                  <a:spcPts val="0"/>
                </a:spcAft>
              </a:pPr>
              <a:r>
                <a:rPr lang="en-US" altLang="ko-KR" sz="2000" kern="0" dirty="0">
                  <a:latin typeface="AppleSDGothicNeoR00" panose="02000503000000000000" pitchFamily="2" charset="-127"/>
                  <a:ea typeface="AppleSDGothicNeoR00" panose="02000503000000000000" pitchFamily="2" charset="-127"/>
                  <a:cs typeface="Times New Roman" panose="02020603050405020304" pitchFamily="18" charset="0"/>
                </a:rPr>
                <a:t>Admin System</a:t>
              </a:r>
            </a:p>
            <a:p>
              <a:pPr lvl="0" algn="just" latinLnBrk="0">
                <a:spcAft>
                  <a:spcPts val="0"/>
                </a:spcAft>
              </a:pPr>
              <a:endParaRPr lang="en-US" altLang="ko-KR" sz="1200" kern="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endParaRPr>
            </a:p>
            <a:p>
              <a:pPr lvl="0" algn="just" latinLnBrk="0">
                <a:spcAft>
                  <a:spcPts val="0"/>
                </a:spcAft>
              </a:pPr>
              <a:r>
                <a:rPr lang="en-US" altLang="ko-KR" sz="2000" kern="0" dirty="0">
                  <a:latin typeface="AppleSDGothicNeoR00" panose="02000503000000000000" pitchFamily="2" charset="-127"/>
                  <a:ea typeface="AppleSDGothicNeoR00" panose="02000503000000000000" pitchFamily="2" charset="-127"/>
                  <a:cs typeface="Times New Roman" panose="02020603050405020304" pitchFamily="18" charset="0"/>
                </a:rPr>
                <a:t>Grading System</a:t>
              </a:r>
            </a:p>
          </p:txBody>
        </p:sp>
      </p:grpSp>
      <p:pic>
        <p:nvPicPr>
          <p:cNvPr id="11" name="그림 1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36" y="972164"/>
            <a:ext cx="7657185" cy="540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810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327660"/>
            <a:ext cx="5486400" cy="6202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597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2400" kern="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Web Server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7139" y="1490234"/>
            <a:ext cx="2087441" cy="200021"/>
          </a:xfrm>
          <a:prstGeom prst="rect">
            <a:avLst/>
          </a:prstGeom>
          <a:solidFill>
            <a:schemeClr val="accent1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63448" y="1344453"/>
            <a:ext cx="6096000" cy="35108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500" kern="1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User Interface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① Log-In interface : 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로그인</a:t>
            </a: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② User Profile interface : 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사용자 프로필</a:t>
            </a: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③ User Info interface : 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사용자 정보</a:t>
            </a: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④ Contents Index interface : 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학습 컨텐츠 목차</a:t>
            </a: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⑤ Exercise interface : 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실습</a:t>
            </a: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Event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데이터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➡ 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User DB / Contents DB</a:t>
            </a:r>
            <a:endParaRPr lang="ko-KR" altLang="ko-KR" sz="1600" kern="10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50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597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2400" kern="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Admin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1337704"/>
            <a:ext cx="6445637" cy="51032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63448" y="1337704"/>
            <a:ext cx="6096000" cy="53994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Web server System Grading Server System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컨텐츠에 대한 추가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삭제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업데이트 및 수정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담당</a:t>
            </a: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관리자 권한으로 접속하여 동작</a:t>
            </a: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컨텐츠 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업데이트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b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</a:br>
            <a:r>
              <a:rPr lang="ko-KR" altLang="en-US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➡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DB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접속하여 전체적인 실습 컨텐츠 관리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Web Server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에서 </a:t>
            </a:r>
            <a:r>
              <a:rPr lang="ko-KR" altLang="en-US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실습 추가</a:t>
            </a: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➡ 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Admin Server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에 접속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및 실습 추가</a:t>
            </a: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➡ 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Contents DB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에 수정한 데이터 저장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➡ 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User DB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에서 사용자의 학습 진도 관련 데이터 수정</a:t>
            </a: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Grading Server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에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추가된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실습의 정답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test case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데이터의 접근 경로를 생성</a:t>
            </a:r>
            <a:endParaRPr lang="en-US" altLang="ko-KR" sz="2000" kern="1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➡ 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Grading Server-Contents DB</a:t>
            </a:r>
            <a:r>
              <a:rPr lang="ko-KR" altLang="en-US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간 </a:t>
            </a:r>
            <a:r>
              <a:rPr lang="ko-KR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데이터 유동 환경 제공</a:t>
            </a:r>
            <a:r>
              <a:rPr lang="en-US" altLang="ko-KR" sz="2000" kern="1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2000" kern="10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62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305" y="814865"/>
            <a:ext cx="6436932" cy="56568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3448" y="1337704"/>
            <a:ext cx="6096000" cy="27469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사용자의 실습 코드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를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Compile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하여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코드의 정확도 판단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Contents DB :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실습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에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대한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test case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제공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endParaRPr lang="en-US" altLang="ko-KR" sz="7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➡ 실습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코드에 대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한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test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를 진행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➡ 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정답률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계산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</a:p>
          <a:p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User DB :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사용자의 최근 실습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log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저장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Submission DB :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사용자가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제출한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실습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코드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저장</a:t>
            </a:r>
            <a:endParaRPr lang="ko-KR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6501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2400" kern="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28107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553739" y="1349829"/>
            <a:ext cx="11202832" cy="4906006"/>
          </a:xfrm>
          <a:prstGeom prst="roundRect">
            <a:avLst>
              <a:gd name="adj" fmla="val 69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98285" y="1610022"/>
            <a:ext cx="2699657" cy="501805"/>
            <a:chOff x="4005942" y="1784194"/>
            <a:chExt cx="2699657" cy="50180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7FB8CD-4C19-E913-3368-BADA2E48B288}"/>
                </a:ext>
              </a:extLst>
            </p:cNvPr>
            <p:cNvSpPr/>
            <p:nvPr/>
          </p:nvSpPr>
          <p:spPr>
            <a:xfrm>
              <a:off x="4005942" y="1784194"/>
              <a:ext cx="2699657" cy="5018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E6A05-8A50-08E6-D4C0-03D751572402}"/>
                </a:ext>
              </a:extLst>
            </p:cNvPr>
            <p:cNvSpPr txBox="1"/>
            <p:nvPr/>
          </p:nvSpPr>
          <p:spPr>
            <a:xfrm>
              <a:off x="4822260" y="1857547"/>
              <a:ext cx="1067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회원가입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98282" y="2301157"/>
            <a:ext cx="106970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회원 가입을 위해 조건에 맞는 사용자 정보를 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입력받고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데이터베이스에 </a:t>
            </a:r>
            <a:r>
              <a:rPr lang="ko-KR" altLang="ko-KR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입력받은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사용자 정보를 저장한다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입력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이름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이메일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비밀번호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출력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이메일 중복 체크로 회원가입 중복 확인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</a:p>
          <a:p>
            <a:pPr lvl="0" algn="just" latinLnBrk="0">
              <a:spcAft>
                <a:spcPts val="0"/>
              </a:spcAft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입력 양식에 맞는지 확인 후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조건 충족 여부 출력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처리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회원 가입 후 데이터베이스에 회원 정보 저장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b="1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조건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이메일은 문자열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@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도메인 형식이며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중복이 되면 안된다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  <a:p>
            <a:pPr lvl="0" algn="just" latinLnBrk="0">
              <a:spcAft>
                <a:spcPts val="0"/>
              </a:spcAft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비밀번호는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4~16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자의 문자열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특수문자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숫자의 조합으로 구성 가능하다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</p:txBody>
      </p:sp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03503" y="37505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53200"/>
            <a:ext cx="835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Web IDE 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초기 계획</a:t>
            </a:r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2400" kern="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Times New Roman" panose="02020603050405020304" pitchFamily="18" charset="0"/>
              </a:rPr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1907001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1093</Words>
  <Application>Microsoft Office PowerPoint</Application>
  <PresentationFormat>와이드스크린</PresentationFormat>
  <Paragraphs>246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나눔스퀘어</vt:lpstr>
      <vt:lpstr>AppleSDGothicNeoB00</vt:lpstr>
      <vt:lpstr>Pretendard ExtraBold</vt:lpstr>
      <vt:lpstr>AppleSDGothicNeoR00</vt:lpstr>
      <vt:lpstr>Pretendard</vt:lpstr>
      <vt:lpstr>맑은 고딕</vt:lpstr>
      <vt:lpstr>NanumSquare</vt:lpstr>
      <vt:lpstr>AppleSDGothicNeoEB00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영현</cp:lastModifiedBy>
  <cp:revision>91</cp:revision>
  <dcterms:created xsi:type="dcterms:W3CDTF">2022-05-10T00:06:31Z</dcterms:created>
  <dcterms:modified xsi:type="dcterms:W3CDTF">2022-05-26T09:08:35Z</dcterms:modified>
</cp:coreProperties>
</file>